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Inter"/>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regular.fntdata"/><Relationship Id="rId25" Type="http://schemas.openxmlformats.org/officeDocument/2006/relationships/font" Target="fonts/Lato-boldItalic.fntdata"/><Relationship Id="rId27"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615a1294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615a1294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3067000" y="1578400"/>
            <a:ext cx="5716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a:t>Hemant Singh Chouhan</a:t>
            </a:r>
            <a:endParaRPr sz="3500"/>
          </a:p>
          <a:p>
            <a:pPr indent="0" lvl="0" marL="0" rtl="0" algn="l">
              <a:spcBef>
                <a:spcPts val="0"/>
              </a:spcBef>
              <a:spcAft>
                <a:spcPts val="0"/>
              </a:spcAft>
              <a:buNone/>
            </a:pPr>
            <a:r>
              <a:rPr lang="en-GB" sz="1800"/>
              <a:t> Final Project</a:t>
            </a:r>
            <a:endParaRPr sz="1800"/>
          </a:p>
          <a:p>
            <a:pPr indent="0" lvl="0" marL="0" rtl="0" algn="l">
              <a:spcBef>
                <a:spcPts val="0"/>
              </a:spcBef>
              <a:spcAft>
                <a:spcPts val="0"/>
              </a:spcAft>
              <a:buNone/>
            </a:pPr>
            <a:r>
              <a:t/>
            </a:r>
            <a:endParaRPr/>
          </a:p>
        </p:txBody>
      </p:sp>
      <p:sp>
        <p:nvSpPr>
          <p:cNvPr id="229" name="Google Shape;229;p17"/>
          <p:cNvSpPr txBox="1"/>
          <p:nvPr>
            <p:ph idx="1" type="subTitle"/>
          </p:nvPr>
        </p:nvSpPr>
        <p:spPr>
          <a:xfrm>
            <a:off x="5083950" y="3924925"/>
            <a:ext cx="37791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Keylogger Techniques, Understanding Methods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288" name="Shape 288"/>
        <p:cNvGrpSpPr/>
        <p:nvPr/>
      </p:nvGrpSpPr>
      <p:grpSpPr>
        <a:xfrm>
          <a:off x="0" y="0"/>
          <a:ext cx="0" cy="0"/>
          <a:chOff x="0" y="0"/>
          <a:chExt cx="0" cy="0"/>
        </a:xfrm>
      </p:grpSpPr>
      <p:sp>
        <p:nvSpPr>
          <p:cNvPr id="289" name="Google Shape;289;p26"/>
          <p:cNvSpPr txBox="1"/>
          <p:nvPr>
            <p:ph type="title"/>
          </p:nvPr>
        </p:nvSpPr>
        <p:spPr>
          <a:xfrm>
            <a:off x="1095400" y="310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400"/>
              <a:t>MODELLING</a:t>
            </a:r>
            <a:endParaRPr b="1" sz="3400"/>
          </a:p>
          <a:p>
            <a:pPr indent="0" lvl="0" marL="0" rtl="0" algn="l">
              <a:spcBef>
                <a:spcPts val="0"/>
              </a:spcBef>
              <a:spcAft>
                <a:spcPts val="0"/>
              </a:spcAft>
              <a:buNone/>
            </a:pPr>
            <a:r>
              <a:rPr lang="en-GB" sz="1200"/>
              <a:t>Teams can add wireframes</a:t>
            </a:r>
            <a:endParaRPr sz="1200"/>
          </a:p>
        </p:txBody>
      </p:sp>
      <p:sp>
        <p:nvSpPr>
          <p:cNvPr id="290" name="Google Shape;290;p26"/>
          <p:cNvSpPr txBox="1"/>
          <p:nvPr/>
        </p:nvSpPr>
        <p:spPr>
          <a:xfrm>
            <a:off x="1095400" y="1353750"/>
            <a:ext cx="7971000" cy="32325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50000"/>
              </a:lnSpc>
              <a:spcBef>
                <a:spcPts val="0"/>
              </a:spcBef>
              <a:spcAft>
                <a:spcPts val="0"/>
              </a:spcAft>
              <a:buClr>
                <a:srgbClr val="FF0000"/>
              </a:buClr>
              <a:buSzPts val="2400"/>
              <a:buFont typeface="Calibri"/>
              <a:buChar char="❖"/>
            </a:pPr>
            <a:r>
              <a:rPr b="1" lang="en-GB" sz="2400">
                <a:solidFill>
                  <a:schemeClr val="lt1"/>
                </a:solidFill>
                <a:latin typeface="Calibri"/>
                <a:ea typeface="Calibri"/>
                <a:cs typeface="Calibri"/>
                <a:sym typeface="Calibri"/>
              </a:rPr>
              <a:t>Architecture Overview:</a:t>
            </a:r>
            <a:endParaRPr b="1" sz="2400">
              <a:solidFill>
                <a:schemeClr val="lt1"/>
              </a:solidFill>
              <a:latin typeface="Calibri"/>
              <a:ea typeface="Calibri"/>
              <a:cs typeface="Calibri"/>
              <a:sym typeface="Calibri"/>
            </a:endParaRPr>
          </a:p>
          <a:p>
            <a:pPr indent="-381000" lvl="0" marL="457200" marR="0" rtl="0" algn="l">
              <a:spcBef>
                <a:spcPts val="0"/>
              </a:spcBef>
              <a:spcAft>
                <a:spcPts val="0"/>
              </a:spcAft>
              <a:buClr>
                <a:schemeClr val="lt1"/>
              </a:buClr>
              <a:buSzPts val="2400"/>
              <a:buFont typeface="Calibri"/>
              <a:buChar char="➢"/>
            </a:pPr>
            <a:r>
              <a:rPr b="1" lang="en-GB" sz="2400">
                <a:solidFill>
                  <a:schemeClr val="lt1"/>
                </a:solidFill>
                <a:latin typeface="Calibri"/>
                <a:ea typeface="Calibri"/>
                <a:cs typeface="Calibri"/>
                <a:sym typeface="Calibri"/>
              </a:rPr>
              <a:t>Modular Design: </a:t>
            </a:r>
            <a:r>
              <a:rPr lang="en-GB" sz="2400">
                <a:solidFill>
                  <a:schemeClr val="lt1"/>
                </a:solidFill>
                <a:latin typeface="Calibri"/>
                <a:ea typeface="Calibri"/>
                <a:cs typeface="Calibri"/>
                <a:sym typeface="Calibri"/>
              </a:rPr>
              <a:t>The keylogger code is structured into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GB" sz="2400">
                <a:solidFill>
                  <a:schemeClr val="lt1"/>
                </a:solidFill>
                <a:latin typeface="Calibri"/>
                <a:ea typeface="Calibri"/>
                <a:cs typeface="Calibri"/>
                <a:sym typeface="Calibri"/>
              </a:rPr>
              <a:t>                                      modular functions for better readability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GB" sz="2400">
                <a:solidFill>
                  <a:schemeClr val="lt1"/>
                </a:solidFill>
                <a:latin typeface="Calibri"/>
                <a:ea typeface="Calibri"/>
                <a:cs typeface="Calibri"/>
                <a:sym typeface="Calibri"/>
              </a:rPr>
              <a:t>                                      and maintenance.</a:t>
            </a:r>
            <a:endParaRPr sz="2400">
              <a:solidFill>
                <a:schemeClr val="lt1"/>
              </a:solidFill>
              <a:latin typeface="Calibri"/>
              <a:ea typeface="Calibri"/>
              <a:cs typeface="Calibri"/>
              <a:sym typeface="Calibri"/>
            </a:endParaRPr>
          </a:p>
          <a:p>
            <a:pPr indent="-381000" lvl="0" marL="457200" marR="0" rtl="0" algn="l">
              <a:spcBef>
                <a:spcPts val="0"/>
              </a:spcBef>
              <a:spcAft>
                <a:spcPts val="0"/>
              </a:spcAft>
              <a:buClr>
                <a:schemeClr val="lt1"/>
              </a:buClr>
              <a:buSzPts val="2400"/>
              <a:buFont typeface="Calibri"/>
              <a:buChar char="➢"/>
            </a:pPr>
            <a:r>
              <a:rPr b="1" lang="en-GB" sz="2400">
                <a:solidFill>
                  <a:schemeClr val="lt1"/>
                </a:solidFill>
                <a:latin typeface="Calibri"/>
                <a:ea typeface="Calibri"/>
                <a:cs typeface="Calibri"/>
                <a:sym typeface="Calibri"/>
              </a:rPr>
              <a:t>Event Handling: </a:t>
            </a:r>
            <a:r>
              <a:rPr lang="en-GB" sz="2400">
                <a:solidFill>
                  <a:schemeClr val="lt1"/>
                </a:solidFill>
                <a:latin typeface="Calibri"/>
                <a:ea typeface="Calibri"/>
                <a:cs typeface="Calibri"/>
                <a:sym typeface="Calibri"/>
              </a:rPr>
              <a:t>Utilizes the pynput library to capture and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GB" sz="2400">
                <a:solidFill>
                  <a:schemeClr val="lt1"/>
                </a:solidFill>
                <a:latin typeface="Calibri"/>
                <a:ea typeface="Calibri"/>
                <a:cs typeface="Calibri"/>
                <a:sym typeface="Calibri"/>
              </a:rPr>
              <a:t>                                     handle keyboard events.</a:t>
            </a:r>
            <a:endParaRPr sz="2400">
              <a:solidFill>
                <a:schemeClr val="lt1"/>
              </a:solidFill>
              <a:latin typeface="Calibri"/>
              <a:ea typeface="Calibri"/>
              <a:cs typeface="Calibri"/>
              <a:sym typeface="Calibri"/>
            </a:endParaRPr>
          </a:p>
          <a:p>
            <a:pPr indent="-381000" lvl="0" marL="457200" marR="0" rtl="0" algn="l">
              <a:spcBef>
                <a:spcPts val="0"/>
              </a:spcBef>
              <a:spcAft>
                <a:spcPts val="0"/>
              </a:spcAft>
              <a:buClr>
                <a:schemeClr val="lt1"/>
              </a:buClr>
              <a:buSzPts val="2400"/>
              <a:buFont typeface="Calibri"/>
              <a:buChar char="➢"/>
            </a:pPr>
            <a:r>
              <a:rPr b="1" lang="en-GB" sz="2400">
                <a:solidFill>
                  <a:schemeClr val="lt1"/>
                </a:solidFill>
                <a:latin typeface="Calibri"/>
                <a:ea typeface="Calibri"/>
                <a:cs typeface="Calibri"/>
                <a:sym typeface="Calibri"/>
              </a:rPr>
              <a:t>Data Logging: </a:t>
            </a:r>
            <a:r>
              <a:rPr lang="en-GB" sz="2400">
                <a:solidFill>
                  <a:schemeClr val="lt1"/>
                </a:solidFill>
                <a:latin typeface="Calibri"/>
                <a:ea typeface="Calibri"/>
                <a:cs typeface="Calibri"/>
                <a:sym typeface="Calibri"/>
              </a:rPr>
              <a:t>Implements functions to log captured data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GB" sz="2400">
                <a:solidFill>
                  <a:schemeClr val="lt1"/>
                </a:solidFill>
                <a:latin typeface="Calibri"/>
                <a:ea typeface="Calibri"/>
                <a:cs typeface="Calibri"/>
                <a:sym typeface="Calibri"/>
              </a:rPr>
              <a:t>                                 into text and JSON files.</a:t>
            </a:r>
            <a:endParaRPr sz="24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294" name="Shape 294"/>
        <p:cNvGrpSpPr/>
        <p:nvPr/>
      </p:nvGrpSpPr>
      <p:grpSpPr>
        <a:xfrm>
          <a:off x="0" y="0"/>
          <a:ext cx="0" cy="0"/>
          <a:chOff x="0" y="0"/>
          <a:chExt cx="0" cy="0"/>
        </a:xfrm>
      </p:grpSpPr>
      <p:sp>
        <p:nvSpPr>
          <p:cNvPr id="295" name="Google Shape;295;p27"/>
          <p:cNvSpPr txBox="1"/>
          <p:nvPr/>
        </p:nvSpPr>
        <p:spPr>
          <a:xfrm>
            <a:off x="1245250" y="467575"/>
            <a:ext cx="3427800" cy="212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GB" sz="2400">
                <a:solidFill>
                  <a:schemeClr val="lt1"/>
                </a:solidFill>
                <a:latin typeface="Times New Roman"/>
                <a:ea typeface="Times New Roman"/>
                <a:cs typeface="Times New Roman"/>
                <a:sym typeface="Times New Roman"/>
              </a:rPr>
              <a:t>Data Gathering</a:t>
            </a:r>
            <a:endParaRPr sz="2400">
              <a:solidFill>
                <a:schemeClr val="lt1"/>
              </a:solidFill>
              <a:latin typeface="Times New Roman"/>
              <a:ea typeface="Times New Roman"/>
              <a:cs typeface="Times New Roman"/>
              <a:sym typeface="Times New Roman"/>
            </a:endParaRPr>
          </a:p>
          <a:p>
            <a:pPr indent="-1904" lvl="0" marL="12700" marR="5080" rtl="0" algn="ctr">
              <a:lnSpc>
                <a:spcPct val="124900"/>
              </a:lnSpc>
              <a:spcBef>
                <a:spcPts val="765"/>
              </a:spcBef>
              <a:spcAft>
                <a:spcPts val="0"/>
              </a:spcAft>
              <a:buNone/>
            </a:pPr>
            <a:r>
              <a:rPr lang="en-GB" sz="1800">
                <a:solidFill>
                  <a:schemeClr val="lt1"/>
                </a:solidFill>
                <a:latin typeface="Times New Roman"/>
                <a:ea typeface="Times New Roman"/>
                <a:cs typeface="Times New Roman"/>
                <a:sym typeface="Times New Roman"/>
              </a:rPr>
              <a:t>Collect relevant data on user behavior, system  logs, and security vulnerabilities to inform the  model development process.</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27"/>
          <p:cNvSpPr txBox="1"/>
          <p:nvPr/>
        </p:nvSpPr>
        <p:spPr>
          <a:xfrm>
            <a:off x="5071465" y="467580"/>
            <a:ext cx="4172400" cy="187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GB" sz="2400">
                <a:solidFill>
                  <a:schemeClr val="lt1"/>
                </a:solidFill>
                <a:latin typeface="Times New Roman"/>
                <a:ea typeface="Times New Roman"/>
                <a:cs typeface="Times New Roman"/>
                <a:sym typeface="Times New Roman"/>
              </a:rPr>
              <a:t>Model Training</a:t>
            </a:r>
            <a:endParaRPr sz="2400">
              <a:solidFill>
                <a:schemeClr val="lt1"/>
              </a:solidFill>
              <a:latin typeface="Times New Roman"/>
              <a:ea typeface="Times New Roman"/>
              <a:cs typeface="Times New Roman"/>
              <a:sym typeface="Times New Roman"/>
            </a:endParaRPr>
          </a:p>
          <a:p>
            <a:pPr indent="0" lvl="0" marL="12700" marR="5080" rtl="0" algn="ctr">
              <a:lnSpc>
                <a:spcPct val="124900"/>
              </a:lnSpc>
              <a:spcBef>
                <a:spcPts val="765"/>
              </a:spcBef>
              <a:spcAft>
                <a:spcPts val="0"/>
              </a:spcAft>
              <a:buNone/>
            </a:pPr>
            <a:r>
              <a:rPr lang="en-GB" sz="1800">
                <a:solidFill>
                  <a:schemeClr val="lt1"/>
                </a:solidFill>
                <a:latin typeface="Times New Roman"/>
                <a:ea typeface="Times New Roman"/>
                <a:cs typeface="Times New Roman"/>
                <a:sym typeface="Times New Roman"/>
              </a:rPr>
              <a:t>Train a machine learning model using advanced  techniques like deep learning or anomaly  detection to identify patterns indicative of  keylogger activity.</a:t>
            </a:r>
            <a:endParaRPr sz="1800">
              <a:solidFill>
                <a:schemeClr val="lt1"/>
              </a:solidFill>
              <a:latin typeface="Times New Roman"/>
              <a:ea typeface="Times New Roman"/>
              <a:cs typeface="Times New Roman"/>
              <a:sym typeface="Times New Roman"/>
            </a:endParaRPr>
          </a:p>
        </p:txBody>
      </p:sp>
      <p:sp>
        <p:nvSpPr>
          <p:cNvPr id="297" name="Google Shape;297;p27"/>
          <p:cNvSpPr txBox="1"/>
          <p:nvPr/>
        </p:nvSpPr>
        <p:spPr>
          <a:xfrm>
            <a:off x="2616534" y="2861916"/>
            <a:ext cx="3889500" cy="1875000"/>
          </a:xfrm>
          <a:prstGeom prst="rect">
            <a:avLst/>
          </a:prstGeom>
          <a:noFill/>
          <a:ln>
            <a:noFill/>
          </a:ln>
        </p:spPr>
        <p:txBody>
          <a:bodyPr anchorCtr="0" anchor="t" bIns="45700" lIns="91425" spcFirstLastPara="1" rIns="91425" wrap="square" tIns="45700">
            <a:spAutoFit/>
          </a:bodyPr>
          <a:lstStyle/>
          <a:p>
            <a:pPr indent="0" lvl="0" marL="792480" marR="0" rtl="0" algn="l">
              <a:lnSpc>
                <a:spcPct val="100000"/>
              </a:lnSpc>
              <a:spcBef>
                <a:spcPts val="0"/>
              </a:spcBef>
              <a:spcAft>
                <a:spcPts val="0"/>
              </a:spcAft>
              <a:buNone/>
            </a:pPr>
            <a:r>
              <a:rPr lang="en-GB" sz="2400">
                <a:solidFill>
                  <a:schemeClr val="lt1"/>
                </a:solidFill>
                <a:latin typeface="Times New Roman"/>
                <a:ea typeface="Times New Roman"/>
                <a:cs typeface="Times New Roman"/>
                <a:sym typeface="Times New Roman"/>
              </a:rPr>
              <a:t>  Feature Engineering</a:t>
            </a:r>
            <a:endParaRPr sz="2400">
              <a:solidFill>
                <a:schemeClr val="lt1"/>
              </a:solidFill>
              <a:latin typeface="Times New Roman"/>
              <a:ea typeface="Times New Roman"/>
              <a:cs typeface="Times New Roman"/>
              <a:sym typeface="Times New Roman"/>
            </a:endParaRPr>
          </a:p>
          <a:p>
            <a:pPr indent="-33020" lvl="0" marL="45085" marR="5080" rtl="0" algn="just">
              <a:lnSpc>
                <a:spcPct val="124900"/>
              </a:lnSpc>
              <a:spcBef>
                <a:spcPts val="765"/>
              </a:spcBef>
              <a:spcAft>
                <a:spcPts val="0"/>
              </a:spcAft>
              <a:buNone/>
            </a:pPr>
            <a:r>
              <a:rPr lang="en-GB" sz="1800">
                <a:solidFill>
                  <a:schemeClr val="lt1"/>
                </a:solidFill>
                <a:latin typeface="Times New Roman"/>
                <a:ea typeface="Times New Roman"/>
                <a:cs typeface="Times New Roman"/>
                <a:sym typeface="Times New Roman"/>
              </a:rPr>
              <a:t>Identify and extract the most relevant features  from the data to build a predictive model that  can detect and prevent keylogger intrusions.</a:t>
            </a:r>
            <a:endParaRPr sz="1800">
              <a:solidFill>
                <a:schemeClr val="lt1"/>
              </a:solidFill>
              <a:latin typeface="Times New Roman"/>
              <a:ea typeface="Times New Roman"/>
              <a:cs typeface="Times New Roman"/>
              <a:sym typeface="Times New Roman"/>
            </a:endParaRPr>
          </a:p>
        </p:txBody>
      </p:sp>
      <p:pic>
        <p:nvPicPr>
          <p:cNvPr descr="Badge 1 with solid fill" id="298" name="Google Shape;298;p27"/>
          <p:cNvPicPr preferRelativeResize="0"/>
          <p:nvPr/>
        </p:nvPicPr>
        <p:blipFill rotWithShape="1">
          <a:blip r:embed="rId3">
            <a:alphaModFix/>
          </a:blip>
          <a:srcRect b="0" l="0" r="0" t="0"/>
          <a:stretch/>
        </p:blipFill>
        <p:spPr>
          <a:xfrm>
            <a:off x="1576181" y="467575"/>
            <a:ext cx="424303" cy="457202"/>
          </a:xfrm>
          <a:prstGeom prst="rect">
            <a:avLst/>
          </a:prstGeom>
          <a:noFill/>
          <a:ln>
            <a:noFill/>
          </a:ln>
        </p:spPr>
      </p:pic>
      <p:pic>
        <p:nvPicPr>
          <p:cNvPr descr="Badge with solid fill" id="299" name="Google Shape;299;p27"/>
          <p:cNvPicPr preferRelativeResize="0"/>
          <p:nvPr/>
        </p:nvPicPr>
        <p:blipFill rotWithShape="1">
          <a:blip r:embed="rId4">
            <a:alphaModFix/>
          </a:blip>
          <a:srcRect b="0" l="0" r="0" t="0"/>
          <a:stretch/>
        </p:blipFill>
        <p:spPr>
          <a:xfrm>
            <a:off x="3222704" y="2861931"/>
            <a:ext cx="424303" cy="457202"/>
          </a:xfrm>
          <a:prstGeom prst="rect">
            <a:avLst/>
          </a:prstGeom>
          <a:noFill/>
          <a:ln>
            <a:noFill/>
          </a:ln>
        </p:spPr>
      </p:pic>
      <p:pic>
        <p:nvPicPr>
          <p:cNvPr descr="Badge 3 with solid fill" id="300" name="Google Shape;300;p27"/>
          <p:cNvPicPr preferRelativeResize="0"/>
          <p:nvPr/>
        </p:nvPicPr>
        <p:blipFill rotWithShape="1">
          <a:blip r:embed="rId5">
            <a:alphaModFix/>
          </a:blip>
          <a:srcRect b="0" l="0" r="0" t="0"/>
          <a:stretch/>
        </p:blipFill>
        <p:spPr>
          <a:xfrm>
            <a:off x="5738286" y="519280"/>
            <a:ext cx="446106" cy="4806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304" name="Shape 304"/>
        <p:cNvGrpSpPr/>
        <p:nvPr/>
      </p:nvGrpSpPr>
      <p:grpSpPr>
        <a:xfrm>
          <a:off x="0" y="0"/>
          <a:ext cx="0" cy="0"/>
          <a:chOff x="0" y="0"/>
          <a:chExt cx="0" cy="0"/>
        </a:xfrm>
      </p:grpSpPr>
      <p:sp>
        <p:nvSpPr>
          <p:cNvPr id="305" name="Google Shape;305;p28"/>
          <p:cNvSpPr txBox="1"/>
          <p:nvPr/>
        </p:nvSpPr>
        <p:spPr>
          <a:xfrm>
            <a:off x="1069710" y="226793"/>
            <a:ext cx="2437200" cy="752400"/>
          </a:xfrm>
          <a:prstGeom prst="rect">
            <a:avLst/>
          </a:prstGeom>
          <a:noFill/>
          <a:ln>
            <a:noFill/>
          </a:ln>
        </p:spPr>
        <p:txBody>
          <a:bodyPr anchorCtr="0" anchor="t" bIns="0" lIns="0" spcFirstLastPara="1" rIns="0" wrap="square" tIns="13325">
            <a:spAutoFit/>
          </a:bodyPr>
          <a:lstStyle/>
          <a:p>
            <a:pPr indent="0" lvl="0" marL="12700" rtl="0" algn="l">
              <a:spcBef>
                <a:spcPts val="0"/>
              </a:spcBef>
              <a:spcAft>
                <a:spcPts val="0"/>
              </a:spcAft>
              <a:buNone/>
            </a:pPr>
            <a:r>
              <a:rPr b="1" lang="en-GB" sz="4800">
                <a:solidFill>
                  <a:srgbClr val="FFFFFF"/>
                </a:solidFill>
                <a:latin typeface="Trebuchet MS"/>
                <a:ea typeface="Trebuchet MS"/>
                <a:cs typeface="Trebuchet MS"/>
                <a:sym typeface="Trebuchet MS"/>
              </a:rPr>
              <a:t>RESULTS</a:t>
            </a:r>
            <a:endParaRPr b="1" sz="4800">
              <a:solidFill>
                <a:srgbClr val="FFFFFF"/>
              </a:solidFill>
              <a:latin typeface="Trebuchet MS"/>
              <a:ea typeface="Trebuchet MS"/>
              <a:cs typeface="Trebuchet MS"/>
              <a:sym typeface="Trebuchet MS"/>
            </a:endParaRPr>
          </a:p>
        </p:txBody>
      </p:sp>
      <p:pic>
        <p:nvPicPr>
          <p:cNvPr id="306" name="Google Shape;306;p28"/>
          <p:cNvPicPr preferRelativeResize="0"/>
          <p:nvPr/>
        </p:nvPicPr>
        <p:blipFill rotWithShape="1">
          <a:blip r:embed="rId3">
            <a:alphaModFix/>
          </a:blip>
          <a:srcRect b="0" l="0" r="0" t="0"/>
          <a:stretch/>
        </p:blipFill>
        <p:spPr>
          <a:xfrm>
            <a:off x="4655150" y="0"/>
            <a:ext cx="4372928" cy="2571749"/>
          </a:xfrm>
          <a:prstGeom prst="rect">
            <a:avLst/>
          </a:prstGeom>
          <a:noFill/>
          <a:ln>
            <a:noFill/>
          </a:ln>
        </p:spPr>
      </p:pic>
      <p:pic>
        <p:nvPicPr>
          <p:cNvPr id="307" name="Google Shape;307;p28"/>
          <p:cNvPicPr preferRelativeResize="0"/>
          <p:nvPr/>
        </p:nvPicPr>
        <p:blipFill rotWithShape="1">
          <a:blip r:embed="rId4">
            <a:alphaModFix/>
          </a:blip>
          <a:srcRect b="0" l="0" r="0" t="0"/>
          <a:stretch/>
        </p:blipFill>
        <p:spPr>
          <a:xfrm>
            <a:off x="4650724" y="2647226"/>
            <a:ext cx="4381796" cy="2496275"/>
          </a:xfrm>
          <a:prstGeom prst="rect">
            <a:avLst/>
          </a:prstGeom>
          <a:noFill/>
          <a:ln>
            <a:noFill/>
          </a:ln>
        </p:spPr>
      </p:pic>
      <p:sp>
        <p:nvSpPr>
          <p:cNvPr id="308" name="Google Shape;308;p28"/>
          <p:cNvSpPr txBox="1"/>
          <p:nvPr/>
        </p:nvSpPr>
        <p:spPr>
          <a:xfrm>
            <a:off x="-93300" y="2973300"/>
            <a:ext cx="4665300" cy="2170200"/>
          </a:xfrm>
          <a:prstGeom prst="rect">
            <a:avLst/>
          </a:prstGeom>
          <a:noFill/>
          <a:ln>
            <a:noFill/>
          </a:ln>
        </p:spPr>
        <p:txBody>
          <a:bodyPr anchorCtr="0" anchor="t" bIns="45700" lIns="91425" spcFirstLastPara="1" rIns="91425" wrap="square" tIns="45700">
            <a:spAutoFit/>
          </a:bodyPr>
          <a:lstStyle/>
          <a:p>
            <a:pPr indent="-323850" lvl="0" marL="457200" marR="0" rtl="0" algn="just">
              <a:spcBef>
                <a:spcPts val="0"/>
              </a:spcBef>
              <a:spcAft>
                <a:spcPts val="0"/>
              </a:spcAft>
              <a:buClr>
                <a:schemeClr val="lt1"/>
              </a:buClr>
              <a:buSzPts val="1500"/>
              <a:buFont typeface="Times New Roman"/>
              <a:buChar char="➔"/>
            </a:pPr>
            <a:r>
              <a:rPr lang="en-GB" sz="1500">
                <a:solidFill>
                  <a:schemeClr val="lt1"/>
                </a:solidFill>
                <a:latin typeface="Times New Roman"/>
                <a:ea typeface="Times New Roman"/>
                <a:cs typeface="Times New Roman"/>
                <a:sym typeface="Times New Roman"/>
              </a:rPr>
              <a:t>The result of a keylogger program typically involves capturing and logging keystrokes entered by a user on a keyboard. These logged keystrokes can then be used for various purposes, depending on the intent of the keylogger user. The covert nature of keyloggers allows them to capture sensitive information, including passwords, personal messages, and financial details, without the user's knowledge or consent.</a:t>
            </a:r>
            <a:endParaRPr sz="1500">
              <a:solidFill>
                <a:schemeClr val="lt1"/>
              </a:solidFill>
            </a:endParaRPr>
          </a:p>
        </p:txBody>
      </p:sp>
      <p:pic>
        <p:nvPicPr>
          <p:cNvPr id="309" name="Google Shape;309;p28"/>
          <p:cNvPicPr preferRelativeResize="0"/>
          <p:nvPr/>
        </p:nvPicPr>
        <p:blipFill>
          <a:blip r:embed="rId5">
            <a:alphaModFix/>
          </a:blip>
          <a:stretch>
            <a:fillRect/>
          </a:stretch>
        </p:blipFill>
        <p:spPr>
          <a:xfrm>
            <a:off x="4275" y="1341150"/>
            <a:ext cx="4568051" cy="1632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lin ang="5400012" scaled="0"/>
        </a:gradFill>
      </p:bgPr>
    </p:bg>
    <p:spTree>
      <p:nvGrpSpPr>
        <p:cNvPr id="233" name="Shape 233"/>
        <p:cNvGrpSpPr/>
        <p:nvPr/>
      </p:nvGrpSpPr>
      <p:grpSpPr>
        <a:xfrm>
          <a:off x="0" y="0"/>
          <a:ext cx="0" cy="0"/>
          <a:chOff x="0" y="0"/>
          <a:chExt cx="0" cy="0"/>
        </a:xfrm>
      </p:grpSpPr>
      <p:sp>
        <p:nvSpPr>
          <p:cNvPr id="234" name="Google Shape;234;p18"/>
          <p:cNvSpPr txBox="1"/>
          <p:nvPr>
            <p:ph type="title"/>
          </p:nvPr>
        </p:nvSpPr>
        <p:spPr>
          <a:xfrm>
            <a:off x="494475" y="10715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t>KEYLOGGER &amp; SECURITY</a:t>
            </a:r>
            <a:endParaRPr b="1" sz="2600"/>
          </a:p>
        </p:txBody>
      </p:sp>
      <p:sp>
        <p:nvSpPr>
          <p:cNvPr id="235" name="Google Shape;235;p18"/>
          <p:cNvSpPr txBox="1"/>
          <p:nvPr/>
        </p:nvSpPr>
        <p:spPr>
          <a:xfrm>
            <a:off x="494475" y="1762025"/>
            <a:ext cx="5456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Times New Roman"/>
                <a:ea typeface="Times New Roman"/>
                <a:cs typeface="Times New Roman"/>
                <a:sym typeface="Times New Roman"/>
              </a:rPr>
              <a:t>Keyloggers are software tools that record a user's keyboard input, including passwords, credit card numbers, and other sensitive information. They can be used for both legitimate and malicious purposes, making them a powerful but controversial technology.</a:t>
            </a:r>
            <a:endParaRPr sz="2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lin ang="5400012" scaled="0"/>
        </a:gradFill>
      </p:bgPr>
    </p:bg>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500"/>
              <a:t>AGENDA</a:t>
            </a:r>
            <a:endParaRPr b="1" sz="3500"/>
          </a:p>
        </p:txBody>
      </p:sp>
      <p:sp>
        <p:nvSpPr>
          <p:cNvPr id="241" name="Google Shape;241;p19"/>
          <p:cNvSpPr txBox="1"/>
          <p:nvPr>
            <p:ph idx="1" type="body"/>
          </p:nvPr>
        </p:nvSpPr>
        <p:spPr>
          <a:xfrm>
            <a:off x="1297500" y="1567550"/>
            <a:ext cx="6893400" cy="22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Inter"/>
                <a:ea typeface="Inter"/>
                <a:cs typeface="Inter"/>
                <a:sym typeface="Inter"/>
              </a:rPr>
              <a:t>A keylogger is a key stroker/keyboard capturing is a form of malware or hardware that keeps track of and records your keystrokes as you type.</a:t>
            </a:r>
            <a:endParaRPr sz="500">
              <a:latin typeface="Arial"/>
              <a:ea typeface="Arial"/>
              <a:cs typeface="Arial"/>
              <a:sym typeface="Arial"/>
            </a:endParaRPr>
          </a:p>
          <a:p>
            <a:pPr indent="-304800" lvl="0" marL="457200" rtl="0" algn="l">
              <a:lnSpc>
                <a:spcPct val="100000"/>
              </a:lnSpc>
              <a:spcBef>
                <a:spcPts val="1600"/>
              </a:spcBef>
              <a:spcAft>
                <a:spcPts val="0"/>
              </a:spcAft>
              <a:buClr>
                <a:srgbClr val="000000"/>
              </a:buClr>
              <a:buSzPts val="2400"/>
              <a:buFont typeface="Noto Sans Symbols"/>
              <a:buNone/>
            </a:pPr>
            <a:r>
              <a:t/>
            </a:r>
            <a:endParaRPr b="1" sz="1500">
              <a:latin typeface="Inter"/>
              <a:ea typeface="Inter"/>
              <a:cs typeface="Inter"/>
              <a:sym typeface="Inter"/>
            </a:endParaRPr>
          </a:p>
          <a:p>
            <a:pPr indent="-400050" lvl="0" marL="457200" rtl="0" algn="l">
              <a:lnSpc>
                <a:spcPct val="100000"/>
              </a:lnSpc>
              <a:spcBef>
                <a:spcPts val="0"/>
              </a:spcBef>
              <a:spcAft>
                <a:spcPts val="0"/>
              </a:spcAft>
              <a:buClr>
                <a:schemeClr val="lt1"/>
              </a:buClr>
              <a:buSzPts val="1500"/>
              <a:buFont typeface="Noto Sans Symbols"/>
              <a:buChar char="✔"/>
            </a:pPr>
            <a:r>
              <a:rPr b="1" lang="en-GB" sz="1500">
                <a:latin typeface="Inter"/>
                <a:ea typeface="Inter"/>
                <a:cs typeface="Inter"/>
                <a:sym typeface="Inter"/>
              </a:rPr>
              <a:t>It takes the information and sends it to a hacker using a command-and-control (C&amp;C) server.</a:t>
            </a:r>
            <a:endParaRPr sz="500">
              <a:latin typeface="Arial"/>
              <a:ea typeface="Arial"/>
              <a:cs typeface="Arial"/>
              <a:sym typeface="Arial"/>
            </a:endParaRPr>
          </a:p>
          <a:p>
            <a:pPr indent="-304800" lvl="0" marL="457200" rtl="0" algn="l">
              <a:lnSpc>
                <a:spcPct val="100000"/>
              </a:lnSpc>
              <a:spcBef>
                <a:spcPts val="0"/>
              </a:spcBef>
              <a:spcAft>
                <a:spcPts val="0"/>
              </a:spcAft>
              <a:buClr>
                <a:srgbClr val="000000"/>
              </a:buClr>
              <a:buSzPts val="2400"/>
              <a:buFont typeface="Noto Sans Symbols"/>
              <a:buNone/>
            </a:pPr>
            <a:r>
              <a:t/>
            </a:r>
            <a:endParaRPr b="1" sz="1500">
              <a:latin typeface="Inter"/>
              <a:ea typeface="Inter"/>
              <a:cs typeface="Inter"/>
              <a:sym typeface="Inter"/>
            </a:endParaRPr>
          </a:p>
          <a:p>
            <a:pPr indent="-400050" lvl="0" marL="457200" rtl="0" algn="l">
              <a:lnSpc>
                <a:spcPct val="100000"/>
              </a:lnSpc>
              <a:spcBef>
                <a:spcPts val="0"/>
              </a:spcBef>
              <a:spcAft>
                <a:spcPts val="0"/>
              </a:spcAft>
              <a:buClr>
                <a:schemeClr val="lt1"/>
              </a:buClr>
              <a:buSzPts val="1500"/>
              <a:buFont typeface="Noto Sans Symbols"/>
              <a:buChar char="✔"/>
            </a:pPr>
            <a:r>
              <a:rPr b="1" lang="en-GB" sz="1500">
                <a:latin typeface="Inter"/>
                <a:ea typeface="Inter"/>
                <a:cs typeface="Inter"/>
                <a:sym typeface="Inter"/>
              </a:rPr>
              <a:t>The hacker then analyzes the keystrokes to locate usernames and passwords and uses them to hack into otherwise secure systems.</a:t>
            </a:r>
            <a:endParaRPr b="1" sz="1500">
              <a:latin typeface="Calibri"/>
              <a:ea typeface="Calibri"/>
              <a:cs typeface="Calibri"/>
              <a:sym typeface="Calibri"/>
            </a:endParaRPr>
          </a:p>
          <a:p>
            <a:pPr indent="0" lvl="0" marL="0" rtl="0" algn="l">
              <a:spcBef>
                <a:spcPts val="0"/>
              </a:spcBef>
              <a:spcAft>
                <a:spcPts val="0"/>
              </a:spcAft>
              <a:buNone/>
            </a:pPr>
            <a:r>
              <a:t/>
            </a:r>
            <a:endParaRPr sz="400"/>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lin ang="5400012" scaled="0"/>
        </a:gradFill>
      </p:bgPr>
    </p:bg>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100"/>
              <a:t>PROBLEM STATEMENT</a:t>
            </a:r>
            <a:endParaRPr b="1" sz="3100"/>
          </a:p>
        </p:txBody>
      </p:sp>
      <p:sp>
        <p:nvSpPr>
          <p:cNvPr id="247" name="Google Shape;247;p20"/>
          <p:cNvSpPr/>
          <p:nvPr/>
        </p:nvSpPr>
        <p:spPr>
          <a:xfrm>
            <a:off x="1297500" y="1865374"/>
            <a:ext cx="5234100" cy="3138600"/>
          </a:xfrm>
          <a:prstGeom prst="rect">
            <a:avLst/>
          </a:prstGeom>
          <a:noFill/>
          <a:ln>
            <a:noFill/>
          </a:ln>
        </p:spPr>
        <p:txBody>
          <a:bodyPr anchorCtr="0" anchor="ctr" bIns="45700" lIns="91425" spcFirstLastPara="1" rIns="91425" wrap="square" tIns="45700">
            <a:noAutofit/>
          </a:bodyPr>
          <a:lstStyle/>
          <a:p>
            <a:pPr indent="-368300" lvl="0" marL="457200" marR="0" rtl="0" algn="l">
              <a:lnSpc>
                <a:spcPct val="100000"/>
              </a:lnSpc>
              <a:spcBef>
                <a:spcPts val="0"/>
              </a:spcBef>
              <a:spcAft>
                <a:spcPts val="0"/>
              </a:spcAft>
              <a:buClr>
                <a:schemeClr val="lt1"/>
              </a:buClr>
              <a:buSzPts val="2200"/>
              <a:buFont typeface="Times New Roman"/>
              <a:buChar char="❖"/>
            </a:pPr>
            <a:r>
              <a:rPr lang="en-GB" sz="2200">
                <a:solidFill>
                  <a:schemeClr val="lt1"/>
                </a:solidFill>
                <a:latin typeface="Times New Roman"/>
                <a:ea typeface="Times New Roman"/>
                <a:cs typeface="Times New Roman"/>
                <a:sym typeface="Times New Roman"/>
              </a:rPr>
              <a:t>Keylogger Threats</a:t>
            </a:r>
            <a:endParaRPr sz="2200">
              <a:solidFill>
                <a:schemeClr val="lt1"/>
              </a:solidFill>
              <a:latin typeface="Times New Roman"/>
              <a:ea typeface="Times New Roman"/>
              <a:cs typeface="Times New Roman"/>
              <a:sym typeface="Times New Roman"/>
            </a:endParaRPr>
          </a:p>
          <a:p>
            <a:pPr indent="0" lvl="0" marL="469900" marR="5080" rtl="0" algn="l">
              <a:lnSpc>
                <a:spcPct val="124900"/>
              </a:lnSpc>
              <a:spcBef>
                <a:spcPts val="765"/>
              </a:spcBef>
              <a:spcAft>
                <a:spcPts val="0"/>
              </a:spcAft>
              <a:buNone/>
            </a:pPr>
            <a:r>
              <a:rPr lang="en-GB">
                <a:solidFill>
                  <a:schemeClr val="lt1"/>
                </a:solidFill>
                <a:latin typeface="Times New Roman"/>
                <a:ea typeface="Times New Roman"/>
                <a:cs typeface="Times New Roman"/>
                <a:sym typeface="Times New Roman"/>
              </a:rPr>
              <a:t>Keyloggers pose a serious  security risk by secretly  recording a user's keyboard  input, potentially exposing  sensitive information like  passwords and financial  data.</a:t>
            </a:r>
            <a:endParaRPr sz="600">
              <a:solidFill>
                <a:schemeClr val="lt1"/>
              </a:solidFill>
            </a:endParaRPr>
          </a:p>
          <a:p>
            <a:pPr indent="-355600" lvl="0" marL="457200" marR="915668" rtl="0" algn="l">
              <a:lnSpc>
                <a:spcPct val="106000"/>
              </a:lnSpc>
              <a:spcBef>
                <a:spcPts val="15"/>
              </a:spcBef>
              <a:spcAft>
                <a:spcPts val="0"/>
              </a:spcAft>
              <a:buClr>
                <a:schemeClr val="lt1"/>
              </a:buClr>
              <a:buSzPts val="2000"/>
              <a:buFont typeface="Times New Roman"/>
              <a:buChar char="❖"/>
            </a:pPr>
            <a:r>
              <a:rPr lang="en-GB" sz="2000">
                <a:solidFill>
                  <a:schemeClr val="lt1"/>
                </a:solidFill>
                <a:latin typeface="Times New Roman"/>
                <a:ea typeface="Times New Roman"/>
                <a:cs typeface="Times New Roman"/>
                <a:sym typeface="Times New Roman"/>
              </a:rPr>
              <a:t>Lack of User  Awareness</a:t>
            </a:r>
            <a:endParaRPr sz="2000">
              <a:solidFill>
                <a:schemeClr val="lt1"/>
              </a:solidFill>
              <a:latin typeface="Times New Roman"/>
              <a:ea typeface="Times New Roman"/>
              <a:cs typeface="Times New Roman"/>
              <a:sym typeface="Times New Roman"/>
            </a:endParaRPr>
          </a:p>
          <a:p>
            <a:pPr indent="0" lvl="0" marL="469900" marR="5080" rtl="0" algn="l">
              <a:lnSpc>
                <a:spcPct val="124900"/>
              </a:lnSpc>
              <a:spcBef>
                <a:spcPts val="765"/>
              </a:spcBef>
              <a:spcAft>
                <a:spcPts val="0"/>
              </a:spcAft>
              <a:buNone/>
            </a:pPr>
            <a:r>
              <a:rPr lang="en-GB">
                <a:solidFill>
                  <a:schemeClr val="lt1"/>
                </a:solidFill>
                <a:latin typeface="Times New Roman"/>
                <a:ea typeface="Times New Roman"/>
                <a:cs typeface="Times New Roman"/>
                <a:sym typeface="Times New Roman"/>
              </a:rPr>
              <a:t>Many users are unaware of  keylogger threats or lack  the knowledge to effectively  safeguard their devices and  online activities.</a:t>
            </a:r>
            <a:endParaRPr>
              <a:solidFill>
                <a:schemeClr val="lt1"/>
              </a:solidFill>
              <a:latin typeface="Times New Roman"/>
              <a:ea typeface="Times New Roman"/>
              <a:cs typeface="Times New Roman"/>
              <a:sym typeface="Times New Roman"/>
            </a:endParaRPr>
          </a:p>
          <a:p>
            <a:pPr indent="-368300" lvl="0" marL="457200" marR="94615" rtl="0" algn="l">
              <a:lnSpc>
                <a:spcPct val="106000"/>
              </a:lnSpc>
              <a:spcBef>
                <a:spcPts val="15"/>
              </a:spcBef>
              <a:spcAft>
                <a:spcPts val="0"/>
              </a:spcAft>
              <a:buClr>
                <a:schemeClr val="lt1"/>
              </a:buClr>
              <a:buSzPts val="2200"/>
              <a:buFont typeface="Times New Roman"/>
              <a:buChar char="❖"/>
            </a:pPr>
            <a:r>
              <a:rPr lang="en-GB" sz="2200">
                <a:solidFill>
                  <a:schemeClr val="lt1"/>
                </a:solidFill>
                <a:latin typeface="Times New Roman"/>
                <a:ea typeface="Times New Roman"/>
                <a:cs typeface="Times New Roman"/>
                <a:sym typeface="Times New Roman"/>
              </a:rPr>
              <a:t>Inadequate Security  Measures</a:t>
            </a:r>
            <a:endParaRPr sz="2200">
              <a:solidFill>
                <a:schemeClr val="lt1"/>
              </a:solidFill>
              <a:latin typeface="Times New Roman"/>
              <a:ea typeface="Times New Roman"/>
              <a:cs typeface="Times New Roman"/>
              <a:sym typeface="Times New Roman"/>
            </a:endParaRPr>
          </a:p>
          <a:p>
            <a:pPr indent="0" lvl="0" marL="469900" marR="5080" rtl="0" algn="l">
              <a:lnSpc>
                <a:spcPct val="124900"/>
              </a:lnSpc>
              <a:spcBef>
                <a:spcPts val="765"/>
              </a:spcBef>
              <a:spcAft>
                <a:spcPts val="0"/>
              </a:spcAft>
              <a:buNone/>
            </a:pPr>
            <a:r>
              <a:rPr lang="en-GB">
                <a:solidFill>
                  <a:schemeClr val="lt1"/>
                </a:solidFill>
                <a:latin typeface="Times New Roman"/>
                <a:ea typeface="Times New Roman"/>
                <a:cs typeface="Times New Roman"/>
                <a:sym typeface="Times New Roman"/>
              </a:rPr>
              <a:t>Existing security solutions  may not provide  comprehensive protection  against sophisticated  keylogger attacks, leaving  users vulnerable.</a:t>
            </a:r>
            <a:endParaRPr>
              <a:solidFill>
                <a:schemeClr val="lt1"/>
              </a:solidFill>
              <a:latin typeface="Times New Roman"/>
              <a:ea typeface="Times New Roman"/>
              <a:cs typeface="Times New Roman"/>
              <a:sym typeface="Times New Roman"/>
            </a:endParaRPr>
          </a:p>
          <a:p>
            <a:pPr indent="0" lvl="0" marL="12700" marR="5080" rtl="0" algn="l">
              <a:lnSpc>
                <a:spcPct val="124900"/>
              </a:lnSpc>
              <a:spcBef>
                <a:spcPts val="765"/>
              </a:spcBef>
              <a:spcAft>
                <a:spcPts val="0"/>
              </a:spcAft>
              <a:buNone/>
            </a:pPr>
            <a:r>
              <a:t/>
            </a:r>
            <a:endParaRPr sz="20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251" name="Shape 251"/>
        <p:cNvGrpSpPr/>
        <p:nvPr/>
      </p:nvGrpSpPr>
      <p:grpSpPr>
        <a:xfrm>
          <a:off x="0" y="0"/>
          <a:ext cx="0" cy="0"/>
          <a:chOff x="0" y="0"/>
          <a:chExt cx="0" cy="0"/>
        </a:xfrm>
      </p:grpSpPr>
      <p:sp>
        <p:nvSpPr>
          <p:cNvPr id="252" name="Google Shape;252;p21"/>
          <p:cNvSpPr txBox="1"/>
          <p:nvPr>
            <p:ph type="title"/>
          </p:nvPr>
        </p:nvSpPr>
        <p:spPr>
          <a:xfrm>
            <a:off x="1337300" y="443500"/>
            <a:ext cx="70389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PROJECT OVERVIEW</a:t>
            </a:r>
            <a:endParaRPr b="1"/>
          </a:p>
        </p:txBody>
      </p:sp>
      <p:sp>
        <p:nvSpPr>
          <p:cNvPr id="253" name="Google Shape;253;p21"/>
          <p:cNvSpPr txBox="1"/>
          <p:nvPr/>
        </p:nvSpPr>
        <p:spPr>
          <a:xfrm>
            <a:off x="1297500" y="1070050"/>
            <a:ext cx="6911400" cy="3821100"/>
          </a:xfrm>
          <a:prstGeom prst="rect">
            <a:avLst/>
          </a:prstGeom>
          <a:noFill/>
          <a:ln>
            <a:noFill/>
          </a:ln>
        </p:spPr>
        <p:txBody>
          <a:bodyPr anchorCtr="0" anchor="t" bIns="45700" lIns="91425" spcFirstLastPara="1" rIns="91425" wrap="square" tIns="45700">
            <a:spAutoFit/>
          </a:bodyPr>
          <a:lstStyle/>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First we install the python ide and then we install the two packages.</a:t>
            </a:r>
            <a:endParaRPr sz="1000">
              <a:solidFill>
                <a:schemeClr val="lt1"/>
              </a:solidFill>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First one is pip pynput install.</a:t>
            </a:r>
            <a:endParaRPr sz="1000">
              <a:solidFill>
                <a:schemeClr val="lt1"/>
              </a:solidFill>
            </a:endParaRPr>
          </a:p>
          <a:p>
            <a:pPr indent="-190500" lvl="0" marL="3086100" marR="0" rtl="0" algn="l">
              <a:spcBef>
                <a:spcPts val="0"/>
              </a:spcBef>
              <a:spcAft>
                <a:spcPts val="0"/>
              </a:spcAft>
              <a:buClr>
                <a:srgbClr val="000000"/>
              </a:buClr>
              <a:buSzPts val="2400"/>
              <a:buFont typeface="Noto Sans Symbols"/>
              <a:buNone/>
            </a:pPr>
            <a:r>
              <a:rPr b="1" lang="en-GB" sz="2000">
                <a:solidFill>
                  <a:srgbClr val="00FF00"/>
                </a:solidFill>
                <a:latin typeface="Calibri"/>
                <a:ea typeface="Calibri"/>
                <a:cs typeface="Calibri"/>
                <a:sym typeface="Calibri"/>
              </a:rPr>
              <a:t>pip install pynput</a:t>
            </a:r>
            <a:endParaRPr b="1" sz="2000">
              <a:solidFill>
                <a:srgbClr val="00FF00"/>
              </a:solidFill>
              <a:latin typeface="Calibri"/>
              <a:ea typeface="Calibri"/>
              <a:cs typeface="Calibri"/>
              <a:sym typeface="Calibri"/>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Next one is jsons library.</a:t>
            </a:r>
            <a:endParaRPr sz="1000">
              <a:solidFill>
                <a:schemeClr val="lt1"/>
              </a:solidFill>
            </a:endParaRPr>
          </a:p>
          <a:p>
            <a:pPr indent="-190500" lvl="0" marL="3086100" marR="0" rtl="0" algn="l">
              <a:spcBef>
                <a:spcPts val="0"/>
              </a:spcBef>
              <a:spcAft>
                <a:spcPts val="0"/>
              </a:spcAft>
              <a:buClr>
                <a:srgbClr val="000000"/>
              </a:buClr>
              <a:buSzPts val="2400"/>
              <a:buFont typeface="Noto Sans Symbols"/>
              <a:buNone/>
            </a:pPr>
            <a:r>
              <a:rPr b="1" lang="en-GB" sz="2000">
                <a:solidFill>
                  <a:srgbClr val="FFFF00"/>
                </a:solidFill>
                <a:latin typeface="Calibri"/>
                <a:ea typeface="Calibri"/>
                <a:cs typeface="Calibri"/>
                <a:sym typeface="Calibri"/>
              </a:rPr>
              <a:t>pip install jsons</a:t>
            </a:r>
            <a:endParaRPr b="1" sz="2000">
              <a:solidFill>
                <a:srgbClr val="FFFF00"/>
              </a:solidFill>
              <a:latin typeface="Calibri"/>
              <a:ea typeface="Calibri"/>
              <a:cs typeface="Calibri"/>
              <a:sym typeface="Calibri"/>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Then these two are used for controlling mouse and keyboard.</a:t>
            </a:r>
            <a:endParaRPr sz="1000">
              <a:solidFill>
                <a:schemeClr val="lt1"/>
              </a:solidFill>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So we can use for keylogger security.</a:t>
            </a:r>
            <a:endParaRPr sz="1000">
              <a:solidFill>
                <a:schemeClr val="lt1"/>
              </a:solidFill>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Above like that you can install it in command prompt.</a:t>
            </a:r>
            <a:endParaRPr sz="1000">
              <a:solidFill>
                <a:schemeClr val="lt1"/>
              </a:solidFill>
            </a:endParaRPr>
          </a:p>
          <a:p>
            <a:pPr indent="-317500" lvl="0" marL="342900" marR="0" rtl="0" algn="l">
              <a:spcBef>
                <a:spcPts val="0"/>
              </a:spcBef>
              <a:spcAft>
                <a:spcPts val="0"/>
              </a:spcAft>
              <a:buClr>
                <a:schemeClr val="lt1"/>
              </a:buClr>
              <a:buSzPts val="2000"/>
              <a:buFont typeface="Noto Sans Symbols"/>
              <a:buChar char="✔"/>
            </a:pPr>
            <a:r>
              <a:rPr b="1" lang="en-GB" sz="2000">
                <a:solidFill>
                  <a:schemeClr val="lt1"/>
                </a:solidFill>
                <a:latin typeface="Calibri"/>
                <a:ea typeface="Calibri"/>
                <a:cs typeface="Calibri"/>
                <a:sym typeface="Calibri"/>
              </a:rPr>
              <a:t>By these two libraries we cannot get error in python code.</a:t>
            </a:r>
            <a:endParaRPr sz="1000">
              <a:solidFill>
                <a:schemeClr val="lt1"/>
              </a:solidFill>
            </a:endParaRPr>
          </a:p>
          <a:p>
            <a:pPr indent="0" lvl="0" marL="0" marR="0" rtl="0" algn="l">
              <a:spcBef>
                <a:spcPts val="0"/>
              </a:spcBef>
              <a:spcAft>
                <a:spcPts val="0"/>
              </a:spcAft>
              <a:buNone/>
            </a:pPr>
            <a:br>
              <a:rPr b="0" i="0" lang="en-GB" sz="2000">
                <a:solidFill>
                  <a:schemeClr val="lt1"/>
                </a:solidFill>
                <a:latin typeface="Arial"/>
                <a:ea typeface="Arial"/>
                <a:cs typeface="Arial"/>
                <a:sym typeface="Arial"/>
              </a:rPr>
            </a:br>
            <a:endParaRPr sz="1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96969"/>
            </a:gs>
            <a:gs pos="100000">
              <a:srgbClr val="1D1D1D"/>
            </a:gs>
          </a:gsLst>
          <a:path path="circle">
            <a:fillToRect b="50%" l="50%" r="50%" t="50%"/>
          </a:path>
          <a:tileRect/>
        </a:gradFill>
      </p:bgPr>
    </p:bg>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5976900" cy="9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t>WHO ARE THE END USER?</a:t>
            </a:r>
            <a:endParaRPr b="1" sz="2600"/>
          </a:p>
        </p:txBody>
      </p:sp>
      <p:pic>
        <p:nvPicPr>
          <p:cNvPr descr="offset_comp_267026.jpg" id="259" name="Google Shape;259;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0" name="Google Shape;260;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1" name="Google Shape;261;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2" name="Google Shape;262;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63" name="Google Shape;263;p22"/>
          <p:cNvSpPr txBox="1"/>
          <p:nvPr/>
        </p:nvSpPr>
        <p:spPr>
          <a:xfrm>
            <a:off x="112400" y="1340550"/>
            <a:ext cx="5520600" cy="38463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00000"/>
              </a:lnSpc>
              <a:spcBef>
                <a:spcPts val="0"/>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IT Security Professionals</a:t>
            </a:r>
            <a:endParaRPr sz="1900">
              <a:solidFill>
                <a:schemeClr val="lt1"/>
              </a:solidFill>
              <a:latin typeface="Times New Roman"/>
              <a:ea typeface="Times New Roman"/>
              <a:cs typeface="Times New Roman"/>
              <a:sym typeface="Times New Roman"/>
            </a:endParaRPr>
          </a:p>
          <a:p>
            <a:pPr indent="0" lvl="0" marL="12700" marR="5080" rtl="0" algn="just">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The primary end users for this  keylogger security solution are IT  professionals responsible for  protecting their organization's  networks and devices from cyber  threats.</a:t>
            </a:r>
            <a:endParaRPr sz="500">
              <a:solidFill>
                <a:schemeClr val="lt1"/>
              </a:solidFill>
            </a:endParaRPr>
          </a:p>
          <a:p>
            <a:pPr indent="-349250" lvl="0" marL="457200" marR="0" rtl="0" algn="just">
              <a:lnSpc>
                <a:spcPct val="100000"/>
              </a:lnSpc>
              <a:spcBef>
                <a:spcPts val="135"/>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Business Executives</a:t>
            </a:r>
            <a:endParaRPr sz="1900">
              <a:solidFill>
                <a:schemeClr val="lt1"/>
              </a:solidFill>
              <a:latin typeface="Times New Roman"/>
              <a:ea typeface="Times New Roman"/>
              <a:cs typeface="Times New Roman"/>
              <a:sym typeface="Times New Roman"/>
            </a:endParaRPr>
          </a:p>
          <a:p>
            <a:pPr indent="0" lvl="0" marL="12700" marR="5080" rtl="0" algn="just">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Business leaders and decision-  makers who need to safeguard  sensitive company data and  ensure the overall security of  their digital infrastructure will  also benefit from this solution.</a:t>
            </a:r>
            <a:endParaRPr sz="1300">
              <a:solidFill>
                <a:schemeClr val="lt1"/>
              </a:solidFill>
              <a:latin typeface="Times New Roman"/>
              <a:ea typeface="Times New Roman"/>
              <a:cs typeface="Times New Roman"/>
              <a:sym typeface="Times New Roman"/>
            </a:endParaRPr>
          </a:p>
          <a:p>
            <a:pPr indent="-349250" lvl="0" marL="457200" marR="0" rtl="0" algn="l">
              <a:lnSpc>
                <a:spcPct val="100000"/>
              </a:lnSpc>
              <a:spcBef>
                <a:spcPts val="135"/>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Remote Employees</a:t>
            </a:r>
            <a:endParaRPr sz="1900">
              <a:solidFill>
                <a:schemeClr val="lt1"/>
              </a:solidFill>
              <a:latin typeface="Times New Roman"/>
              <a:ea typeface="Times New Roman"/>
              <a:cs typeface="Times New Roman"/>
              <a:sym typeface="Times New Roman"/>
            </a:endParaRPr>
          </a:p>
          <a:p>
            <a:pPr indent="0" lvl="0" marL="12700" marR="5080" rtl="0" algn="just">
              <a:lnSpc>
                <a:spcPct val="124900"/>
              </a:lnSpc>
              <a:spcBef>
                <a:spcPts val="765"/>
              </a:spcBef>
              <a:spcAft>
                <a:spcPts val="0"/>
              </a:spcAft>
              <a:buNone/>
            </a:pPr>
            <a:r>
              <a:rPr lang="en-GB" sz="1300">
                <a:solidFill>
                  <a:schemeClr val="lt1"/>
                </a:solidFill>
                <a:latin typeface="Times New Roman"/>
                <a:ea typeface="Times New Roman"/>
                <a:cs typeface="Times New Roman"/>
                <a:sym typeface="Times New Roman"/>
              </a:rPr>
              <a:t>With the rise of remote work, this  keylogger security tool can help  protect employees accessing  company systems and data from  their personal devices outside the  office network.</a:t>
            </a:r>
            <a:endParaRPr sz="1300">
              <a:solidFill>
                <a:schemeClr val="lt1"/>
              </a:solidFill>
              <a:latin typeface="Times New Roman"/>
              <a:ea typeface="Times New Roman"/>
              <a:cs typeface="Times New Roman"/>
              <a:sym typeface="Times New Roman"/>
            </a:endParaRPr>
          </a:p>
          <a:p>
            <a:pPr indent="0" lvl="0" marL="12700" marR="5080" rtl="0" algn="l">
              <a:lnSpc>
                <a:spcPct val="124900"/>
              </a:lnSpc>
              <a:spcBef>
                <a:spcPts val="765"/>
              </a:spcBef>
              <a:spcAft>
                <a:spcPts val="0"/>
              </a:spcAft>
              <a:buNone/>
            </a:pPr>
            <a:r>
              <a:t/>
            </a:r>
            <a:endParaRPr sz="13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267" name="Shape 267"/>
        <p:cNvGrpSpPr/>
        <p:nvPr/>
      </p:nvGrpSpPr>
      <p:grpSpPr>
        <a:xfrm>
          <a:off x="0" y="0"/>
          <a:ext cx="0" cy="0"/>
          <a:chOff x="0" y="0"/>
          <a:chExt cx="0" cy="0"/>
        </a:xfrm>
      </p:grpSpPr>
      <p:sp>
        <p:nvSpPr>
          <p:cNvPr id="268" name="Google Shape;268;p23"/>
          <p:cNvSpPr/>
          <p:nvPr/>
        </p:nvSpPr>
        <p:spPr>
          <a:xfrm>
            <a:off x="1263625" y="1327800"/>
            <a:ext cx="7438800" cy="3678300"/>
          </a:xfrm>
          <a:prstGeom prst="rect">
            <a:avLst/>
          </a:prstGeom>
          <a:noFill/>
          <a:ln>
            <a:noFill/>
          </a:ln>
        </p:spPr>
        <p:txBody>
          <a:bodyPr anchorCtr="0" anchor="ctr" bIns="45700" lIns="91425" spcFirstLastPara="1" rIns="91425" wrap="square" tIns="45700">
            <a:noAutofit/>
          </a:bodyPr>
          <a:lstStyle/>
          <a:p>
            <a:pPr indent="-361950" lvl="0" marL="457200" marR="0" rtl="0" algn="just">
              <a:lnSpc>
                <a:spcPct val="100000"/>
              </a:lnSpc>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Solution:</a:t>
            </a:r>
            <a:r>
              <a:rPr b="0" i="0" lang="en-GB" sz="2100" u="none" cap="none" strike="noStrike">
                <a:solidFill>
                  <a:schemeClr val="lt1"/>
                </a:solidFill>
                <a:latin typeface="Times New Roman"/>
                <a:ea typeface="Times New Roman"/>
                <a:cs typeface="Times New Roman"/>
                <a:sym typeface="Times New Roman"/>
              </a:rPr>
              <a:t> Implement a multi-layered security strategy that includes anti-keylogging software, regular system scans, software updates,and user education.</a:t>
            </a:r>
            <a:endParaRPr sz="700">
              <a:solidFill>
                <a:schemeClr val="lt1"/>
              </a:solidFill>
            </a:endParaRPr>
          </a:p>
          <a:p>
            <a:pPr indent="-361950" lvl="0" marL="457200" marR="0" rtl="0" algn="just">
              <a:lnSpc>
                <a:spcPct val="100000"/>
              </a:lnSpc>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Value Proposition:</a:t>
            </a:r>
            <a:endParaRPr b="0" i="0" sz="2100" u="none" cap="none" strike="noStrike">
              <a:solidFill>
                <a:schemeClr val="lt1"/>
              </a:solidFill>
              <a:latin typeface="Times New Roman"/>
              <a:ea typeface="Times New Roman"/>
              <a:cs typeface="Times New Roman"/>
              <a:sym typeface="Times New Roman"/>
            </a:endParaRPr>
          </a:p>
          <a:p>
            <a:pPr indent="-133350" lvl="1" marL="457200" marR="0" rtl="0" algn="just">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Enhanced Security:</a:t>
            </a:r>
            <a:r>
              <a:rPr b="0" i="0" lang="en-GB" sz="2100" u="none" cap="none" strike="noStrike">
                <a:solidFill>
                  <a:schemeClr val="lt1"/>
                </a:solidFill>
                <a:latin typeface="Times New Roman"/>
                <a:ea typeface="Times New Roman"/>
                <a:cs typeface="Times New Roman"/>
                <a:sym typeface="Times New Roman"/>
              </a:rPr>
              <a:t> Reduces the risk of data breaches and</a:t>
            </a:r>
            <a:endParaRPr sz="700">
              <a:solidFill>
                <a:schemeClr val="lt1"/>
              </a:solidFill>
            </a:endParaRPr>
          </a:p>
          <a:p>
            <a:pPr indent="0" lvl="1" marL="2743200" marR="0" rtl="0" algn="just">
              <a:spcBef>
                <a:spcPts val="0"/>
              </a:spcBef>
              <a:spcAft>
                <a:spcPts val="0"/>
              </a:spcAft>
              <a:buNone/>
            </a:pPr>
            <a:r>
              <a:rPr lang="en-GB" sz="2100">
                <a:solidFill>
                  <a:schemeClr val="lt1"/>
                </a:solidFill>
                <a:latin typeface="Times New Roman"/>
                <a:ea typeface="Times New Roman"/>
                <a:cs typeface="Times New Roman"/>
                <a:sym typeface="Times New Roman"/>
              </a:rPr>
              <a:t> </a:t>
            </a:r>
            <a:r>
              <a:rPr b="0" i="0" lang="en-GB" sz="2100" u="none" cap="none" strike="noStrike">
                <a:solidFill>
                  <a:schemeClr val="lt1"/>
                </a:solidFill>
                <a:latin typeface="Times New Roman"/>
                <a:ea typeface="Times New Roman"/>
                <a:cs typeface="Times New Roman"/>
                <a:sym typeface="Times New Roman"/>
              </a:rPr>
              <a:t>identity theft.</a:t>
            </a:r>
            <a:endParaRPr sz="700">
              <a:solidFill>
                <a:schemeClr val="lt1"/>
              </a:solidFill>
            </a:endParaRPr>
          </a:p>
          <a:p>
            <a:pPr indent="-133350" lvl="1" marL="457200" marR="0" rtl="0" algn="just">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User Awareness:</a:t>
            </a:r>
            <a:r>
              <a:rPr b="0" i="0" lang="en-GB" sz="2100" u="none" cap="none" strike="noStrike">
                <a:solidFill>
                  <a:schemeClr val="lt1"/>
                </a:solidFill>
                <a:latin typeface="Times New Roman"/>
                <a:ea typeface="Times New Roman"/>
                <a:cs typeface="Times New Roman"/>
                <a:sym typeface="Times New Roman"/>
              </a:rPr>
              <a:t> Educates users about keylogging threats and </a:t>
            </a:r>
            <a:endParaRPr sz="700">
              <a:solidFill>
                <a:schemeClr val="lt1"/>
              </a:solidFill>
            </a:endParaRPr>
          </a:p>
          <a:p>
            <a:pPr indent="0" lvl="1" marL="2286000" marR="0" rtl="0" algn="just">
              <a:spcBef>
                <a:spcPts val="0"/>
              </a:spcBef>
              <a:spcAft>
                <a:spcPts val="0"/>
              </a:spcAft>
              <a:buNone/>
            </a:pPr>
            <a:r>
              <a:rPr lang="en-GB" sz="2100">
                <a:solidFill>
                  <a:schemeClr val="lt1"/>
                </a:solidFill>
                <a:latin typeface="Times New Roman"/>
                <a:ea typeface="Times New Roman"/>
                <a:cs typeface="Times New Roman"/>
                <a:sym typeface="Times New Roman"/>
              </a:rPr>
              <a:t>  </a:t>
            </a:r>
            <a:r>
              <a:rPr b="0" i="0" lang="en-GB" sz="2100" u="none" cap="none" strike="noStrike">
                <a:solidFill>
                  <a:schemeClr val="lt1"/>
                </a:solidFill>
                <a:latin typeface="Times New Roman"/>
                <a:ea typeface="Times New Roman"/>
                <a:cs typeface="Times New Roman"/>
                <a:sym typeface="Times New Roman"/>
              </a:rPr>
              <a:t>protection methods.</a:t>
            </a:r>
            <a:endParaRPr sz="700">
              <a:solidFill>
                <a:schemeClr val="lt1"/>
              </a:solidFill>
            </a:endParaRPr>
          </a:p>
          <a:p>
            <a:pPr indent="-133350" lvl="1" marL="457200" marR="0" rtl="0" algn="just">
              <a:spcBef>
                <a:spcPts val="0"/>
              </a:spcBef>
              <a:spcAft>
                <a:spcPts val="0"/>
              </a:spcAft>
              <a:buClr>
                <a:schemeClr val="lt1"/>
              </a:buClr>
              <a:buSzPts val="2100"/>
              <a:buFont typeface="Times New Roman"/>
              <a:buChar char="•"/>
            </a:pPr>
            <a:r>
              <a:rPr b="1" i="0" lang="en-GB" sz="2100" u="none" cap="none" strike="noStrike">
                <a:solidFill>
                  <a:schemeClr val="lt1"/>
                </a:solidFill>
                <a:latin typeface="Times New Roman"/>
                <a:ea typeface="Times New Roman"/>
                <a:cs typeface="Times New Roman"/>
                <a:sym typeface="Times New Roman"/>
              </a:rPr>
              <a:t>Compliance:</a:t>
            </a:r>
            <a:r>
              <a:rPr b="0" i="0" lang="en-GB" sz="2100" u="none" cap="none" strike="noStrike">
                <a:solidFill>
                  <a:schemeClr val="lt1"/>
                </a:solidFill>
                <a:latin typeface="Times New Roman"/>
                <a:ea typeface="Times New Roman"/>
                <a:cs typeface="Times New Roman"/>
                <a:sym typeface="Times New Roman"/>
              </a:rPr>
              <a:t> Helps businesses and organizations comply with </a:t>
            </a:r>
            <a:endParaRPr sz="700">
              <a:solidFill>
                <a:schemeClr val="lt1"/>
              </a:solidFill>
            </a:endParaRPr>
          </a:p>
          <a:p>
            <a:pPr indent="0" lvl="1" marL="1828800" marR="0" rtl="0" algn="just">
              <a:spcBef>
                <a:spcPts val="0"/>
              </a:spcBef>
              <a:spcAft>
                <a:spcPts val="0"/>
              </a:spcAft>
              <a:buNone/>
            </a:pPr>
            <a:r>
              <a:rPr lang="en-GB" sz="2100">
                <a:solidFill>
                  <a:schemeClr val="lt1"/>
                </a:solidFill>
                <a:latin typeface="Times New Roman"/>
                <a:ea typeface="Times New Roman"/>
                <a:cs typeface="Times New Roman"/>
                <a:sym typeface="Times New Roman"/>
              </a:rPr>
              <a:t>  </a:t>
            </a:r>
            <a:r>
              <a:rPr b="0" i="0" lang="en-GB" sz="2100" u="none" cap="none" strike="noStrike">
                <a:solidFill>
                  <a:schemeClr val="lt1"/>
                </a:solidFill>
                <a:latin typeface="Times New Roman"/>
                <a:ea typeface="Times New Roman"/>
                <a:cs typeface="Times New Roman"/>
                <a:sym typeface="Times New Roman"/>
              </a:rPr>
              <a:t>data protection regulations.</a:t>
            </a:r>
            <a:endParaRPr sz="700">
              <a:solidFill>
                <a:schemeClr val="lt1"/>
              </a:solidFill>
            </a:endParaRPr>
          </a:p>
          <a:p>
            <a:pPr indent="0" lvl="0" marL="0" marR="0" rtl="0" algn="l">
              <a:lnSpc>
                <a:spcPct val="100000"/>
              </a:lnSpc>
              <a:spcBef>
                <a:spcPts val="0"/>
              </a:spcBef>
              <a:spcAft>
                <a:spcPts val="0"/>
              </a:spcAft>
              <a:buClr>
                <a:srgbClr val="000000"/>
              </a:buClr>
              <a:buSzPts val="2800"/>
              <a:buFont typeface="Calibri"/>
              <a:buNone/>
            </a:pPr>
            <a:r>
              <a:t/>
            </a:r>
            <a:endParaRPr b="0" i="0" sz="2100" u="none" cap="none" strike="noStrike">
              <a:solidFill>
                <a:schemeClr val="lt1"/>
              </a:solidFill>
              <a:latin typeface="Calibri"/>
              <a:ea typeface="Calibri"/>
              <a:cs typeface="Calibri"/>
              <a:sym typeface="Calibri"/>
            </a:endParaRPr>
          </a:p>
        </p:txBody>
      </p:sp>
      <p:sp>
        <p:nvSpPr>
          <p:cNvPr id="269" name="Google Shape;269;p23"/>
          <p:cNvSpPr txBox="1"/>
          <p:nvPr>
            <p:ph type="title"/>
          </p:nvPr>
        </p:nvSpPr>
        <p:spPr>
          <a:xfrm>
            <a:off x="1145550" y="195300"/>
            <a:ext cx="68529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300"/>
              <a:t>YOUR SOLUTION AND IT’S VALUE PROPOSITION</a:t>
            </a:r>
            <a:endParaRPr b="1"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273" name="Shape 273"/>
        <p:cNvGrpSpPr/>
        <p:nvPr/>
      </p:nvGrpSpPr>
      <p:grpSpPr>
        <a:xfrm>
          <a:off x="0" y="0"/>
          <a:ext cx="0" cy="0"/>
          <a:chOff x="0" y="0"/>
          <a:chExt cx="0" cy="0"/>
        </a:xfrm>
      </p:grpSpPr>
      <p:sp>
        <p:nvSpPr>
          <p:cNvPr id="274" name="Google Shape;274;p24"/>
          <p:cNvSpPr txBox="1"/>
          <p:nvPr>
            <p:ph type="title"/>
          </p:nvPr>
        </p:nvSpPr>
        <p:spPr>
          <a:xfrm>
            <a:off x="636300" y="84150"/>
            <a:ext cx="7605900" cy="59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3700"/>
              <a:t>THE WOW IN YOUR SOLUTION</a:t>
            </a:r>
            <a:endParaRPr b="1" sz="3700"/>
          </a:p>
        </p:txBody>
      </p:sp>
      <p:sp>
        <p:nvSpPr>
          <p:cNvPr id="275" name="Google Shape;275;p24"/>
          <p:cNvSpPr/>
          <p:nvPr/>
        </p:nvSpPr>
        <p:spPr>
          <a:xfrm>
            <a:off x="699950" y="1509425"/>
            <a:ext cx="7993200" cy="3539400"/>
          </a:xfrm>
          <a:prstGeom prst="rect">
            <a:avLst/>
          </a:prstGeom>
          <a:noFill/>
          <a:ln>
            <a:noFill/>
          </a:ln>
        </p:spPr>
        <p:txBody>
          <a:bodyPr anchorCtr="0" anchor="ctr" bIns="45700" lIns="91425" spcFirstLastPara="1" rIns="91425" wrap="square" tIns="45700">
            <a:noAutofit/>
          </a:bodyPr>
          <a:lstStyle/>
          <a:p>
            <a:pPr indent="-406400" lvl="0" marL="457200" marR="0" rtl="0" algn="l">
              <a:spcBef>
                <a:spcPts val="0"/>
              </a:spcBef>
              <a:spcAft>
                <a:spcPts val="0"/>
              </a:spcAft>
              <a:buClr>
                <a:schemeClr val="lt1"/>
              </a:buClr>
              <a:buSzPts val="2800"/>
              <a:buFont typeface="Times New Roman"/>
              <a:buChar char="➔"/>
            </a:pPr>
            <a:r>
              <a:rPr lang="en-GB" sz="2800">
                <a:solidFill>
                  <a:schemeClr val="lt1"/>
                </a:solidFill>
                <a:latin typeface="Times New Roman"/>
                <a:ea typeface="Times New Roman"/>
                <a:cs typeface="Times New Roman"/>
                <a:sym typeface="Times New Roman"/>
              </a:rPr>
              <a:t>Our security solution goes beyond traditional keylogger detection by  leveraging advanced machine learning algorithms to proactively identify and  neutralize evolving threats. This cutting-edge technology provides  unparalleled protection, delivering a seamless user experience without  compromising security.</a:t>
            </a:r>
            <a:endParaRPr sz="28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800" u="none" cap="none" strike="noStrike">
              <a:solidFill>
                <a:schemeClr val="lt1"/>
              </a:solidFill>
              <a:latin typeface="Calibri"/>
              <a:ea typeface="Calibri"/>
              <a:cs typeface="Calibri"/>
              <a:sym typeface="Calibri"/>
            </a:endParaRPr>
          </a:p>
        </p:txBody>
      </p:sp>
      <p:sp>
        <p:nvSpPr>
          <p:cNvPr id="276" name="Google Shape;276;p24"/>
          <p:cNvSpPr/>
          <p:nvPr/>
        </p:nvSpPr>
        <p:spPr>
          <a:xfrm>
            <a:off x="8172350" y="5342200"/>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4"/>
          <p:cNvSpPr/>
          <p:nvPr/>
        </p:nvSpPr>
        <p:spPr>
          <a:xfrm>
            <a:off x="8172350" y="5875600"/>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281" name="Shape 281"/>
        <p:cNvGrpSpPr/>
        <p:nvPr/>
      </p:nvGrpSpPr>
      <p:grpSpPr>
        <a:xfrm>
          <a:off x="0" y="0"/>
          <a:ext cx="0" cy="0"/>
          <a:chOff x="0" y="0"/>
          <a:chExt cx="0" cy="0"/>
        </a:xfrm>
      </p:grpSpPr>
      <p:sp>
        <p:nvSpPr>
          <p:cNvPr id="282" name="Google Shape;282;p25"/>
          <p:cNvSpPr/>
          <p:nvPr/>
        </p:nvSpPr>
        <p:spPr>
          <a:xfrm>
            <a:off x="8172350" y="5342200"/>
            <a:ext cx="457200" cy="457200"/>
          </a:xfrm>
          <a:custGeom>
            <a:rect b="b" l="l" r="r" t="t"/>
            <a:pathLst>
              <a:path extrusionOk="0" h="457200" w="457200">
                <a:moveTo>
                  <a:pt x="457200" y="0"/>
                </a:moveTo>
                <a:lnTo>
                  <a:pt x="0" y="0"/>
                </a:lnTo>
                <a:lnTo>
                  <a:pt x="0" y="457200"/>
                </a:lnTo>
                <a:lnTo>
                  <a:pt x="457200" y="457200"/>
                </a:lnTo>
                <a:lnTo>
                  <a:pt x="457200" y="0"/>
                </a:lnTo>
                <a:close/>
              </a:path>
            </a:pathLst>
          </a:custGeom>
          <a:solidFill>
            <a:srgbClr val="42AF5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5"/>
          <p:cNvSpPr/>
          <p:nvPr/>
        </p:nvSpPr>
        <p:spPr>
          <a:xfrm>
            <a:off x="8172350" y="5875600"/>
            <a:ext cx="180975" cy="180975"/>
          </a:xfrm>
          <a:custGeom>
            <a:rect b="b" l="l" r="r" t="t"/>
            <a:pathLst>
              <a:path extrusionOk="0" h="180975" w="180975">
                <a:moveTo>
                  <a:pt x="180975" y="0"/>
                </a:moveTo>
                <a:lnTo>
                  <a:pt x="0" y="0"/>
                </a:lnTo>
                <a:lnTo>
                  <a:pt x="0" y="180975"/>
                </a:lnTo>
                <a:lnTo>
                  <a:pt x="180975" y="180975"/>
                </a:lnTo>
                <a:lnTo>
                  <a:pt x="180975" y="0"/>
                </a:lnTo>
                <a:close/>
              </a:path>
            </a:pathLst>
          </a:custGeom>
          <a:solidFill>
            <a:srgbClr val="2D936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4" name="Google Shape;284;p25"/>
          <p:cNvPicPr preferRelativeResize="0"/>
          <p:nvPr/>
        </p:nvPicPr>
        <p:blipFill>
          <a:blip r:embed="rId3">
            <a:alphaModFix/>
          </a:blip>
          <a:stretch>
            <a:fillRect/>
          </a:stretch>
        </p:blipFill>
        <p:spPr>
          <a:xfrm>
            <a:off x="1056013" y="137900"/>
            <a:ext cx="7031976" cy="486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